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EF754-A4D1-1342-B6B3-42855061D264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8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-13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05722"/>
            <a:ext cx="12192000" cy="1655763"/>
          </a:xfrm>
        </p:spPr>
        <p:txBody>
          <a:bodyPr>
            <a:normAutofit fontScale="90000"/>
          </a:bodyPr>
          <a:lstStyle/>
          <a:p>
            <a:r>
              <a:rPr lang="uk-UA" cap="all" dirty="0"/>
              <a:t>МЕТОДИ СИНТЕЗУ НЕОРГАНІЧНИХ ТА ОРГАНІЧНИХ СПОЛУК</a:t>
            </a:r>
            <a:endParaRPr lang="x-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7193"/>
            <a:ext cx="9144000" cy="1828739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Вибіркова навчальна дисципліна</a:t>
            </a:r>
            <a:endParaRPr lang="x-none" dirty="0"/>
          </a:p>
          <a:p>
            <a:r>
              <a:rPr lang="uk-UA" dirty="0"/>
              <a:t>Освітня програма “Середня освіта (хімія)” </a:t>
            </a:r>
            <a:endParaRPr lang="x-none" dirty="0"/>
          </a:p>
          <a:p>
            <a:r>
              <a:rPr lang="uk-UA" dirty="0"/>
              <a:t>Перший (бакалаврський) рівень вищої освіти</a:t>
            </a:r>
            <a:endParaRPr lang="x-none" dirty="0"/>
          </a:p>
          <a:p>
            <a:r>
              <a:rPr lang="uk-UA" dirty="0"/>
              <a:t>Спеціальність Середня освіта (хімія)</a:t>
            </a:r>
            <a:endParaRPr lang="x-none" dirty="0"/>
          </a:p>
          <a:p>
            <a:r>
              <a:rPr lang="uk-UA" dirty="0"/>
              <a:t>Семестр викладання 7, 8</a:t>
            </a:r>
            <a:endParaRPr lang="x-none" dirty="0"/>
          </a:p>
          <a:p>
            <a:r>
              <a:rPr lang="uk-UA" dirty="0"/>
              <a:t>Група 441</a:t>
            </a:r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49EF29D-87EC-2E49-A3B0-FA12380BB13B}"/>
              </a:ext>
            </a:extLst>
          </p:cNvPr>
          <p:cNvSpPr/>
          <p:nvPr/>
        </p:nvSpPr>
        <p:spPr>
          <a:xfrm>
            <a:off x="2493818" y="721460"/>
            <a:ext cx="6096000" cy="128426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x-non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092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0F0275-FC1D-0C4D-AFDB-EAFBC1CBA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проходження реакцій</a:t>
            </a:r>
            <a:endParaRPr lang="x-non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E6FE3BB-4391-1C44-997B-CA3DBB39D3B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764723" y="3785235"/>
            <a:ext cx="8992004" cy="65976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Енергія активації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кількість додаткової енергії, необхідної для переходу системи з вихідного стану у проміжну структуру. Величина </a:t>
            </a: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1200" i="1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основа для поняття реакційної здатності сполук та напрямку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13">
            <a:extLst>
              <a:ext uri="{FF2B5EF4-FFF2-40B4-BE49-F238E27FC236}">
                <a16:creationId xmlns:a16="http://schemas.microsoft.com/office/drawing/2014/main" xmlns="" id="{90E04547-4CDD-AB45-8C90-2F9AE058B07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764723" y="2034324"/>
            <a:ext cx="8996449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Хімічна реакція</a:t>
            </a: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безперервний процес, який полягає в поступовому переході від вихідних речовин до кінцевих продуктів через проміжну структуру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Line 114">
            <a:extLst>
              <a:ext uri="{FF2B5EF4-FFF2-40B4-BE49-F238E27FC236}">
                <a16:creationId xmlns:a16="http://schemas.microsoft.com/office/drawing/2014/main" xmlns="" id="{4FD97666-811B-A84C-B6EE-D6D486E5058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38850" y="2948724"/>
            <a:ext cx="0" cy="8365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9" name="AutoShape 115">
            <a:extLst>
              <a:ext uri="{FF2B5EF4-FFF2-40B4-BE49-F238E27FC236}">
                <a16:creationId xmlns:a16="http://schemas.microsoft.com/office/drawing/2014/main" xmlns="" id="{24432E9F-57E6-3446-8FD2-9991D4F519EA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764723" y="5281511"/>
            <a:ext cx="3726122" cy="6597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Перехідний стан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116">
            <a:extLst>
              <a:ext uri="{FF2B5EF4-FFF2-40B4-BE49-F238E27FC236}">
                <a16:creationId xmlns:a16="http://schemas.microsoft.com/office/drawing/2014/main" xmlns="" id="{A89193C1-1CC1-EB4E-A245-05588D62167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638925" y="5281510"/>
            <a:ext cx="4117802" cy="6597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Проміжна частинка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Line 117">
            <a:extLst>
              <a:ext uri="{FF2B5EF4-FFF2-40B4-BE49-F238E27FC236}">
                <a16:creationId xmlns:a16="http://schemas.microsoft.com/office/drawing/2014/main" xmlns="" id="{8C779CD0-82DE-F94C-ADA6-A3DC9AC82F9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3627784" y="4471035"/>
            <a:ext cx="0" cy="78192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2" name="Line 118">
            <a:extLst>
              <a:ext uri="{FF2B5EF4-FFF2-40B4-BE49-F238E27FC236}">
                <a16:creationId xmlns:a16="http://schemas.microsoft.com/office/drawing/2014/main" xmlns="" id="{817BF21D-DDD1-0D41-90B5-102C38DCF92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8698461" y="4445000"/>
            <a:ext cx="0" cy="807963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270557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C07BE0-E465-6449-9401-C5F50C945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проходження реакцій</a:t>
            </a:r>
            <a:endParaRPr lang="x-none" dirty="0"/>
          </a:p>
        </p:txBody>
      </p:sp>
      <p:sp>
        <p:nvSpPr>
          <p:cNvPr id="5" name="AutoShape 125">
            <a:extLst>
              <a:ext uri="{FF2B5EF4-FFF2-40B4-BE49-F238E27FC236}">
                <a16:creationId xmlns:a16="http://schemas.microsoft.com/office/drawing/2014/main" xmlns="" id="{F5F9BC20-82A3-1042-8285-AC1F7DB930B4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181101" y="2559844"/>
            <a:ext cx="2739733" cy="6851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напрямок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126">
            <a:extLst>
              <a:ext uri="{FF2B5EF4-FFF2-40B4-BE49-F238E27FC236}">
                <a16:creationId xmlns:a16="http://schemas.microsoft.com/office/drawing/2014/main" xmlns="" id="{69AFB43E-F967-7B4B-8627-8C7CCC8FEAB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238115" y="2514600"/>
            <a:ext cx="2739090" cy="6851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швидкість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27">
            <a:extLst>
              <a:ext uri="{FF2B5EF4-FFF2-40B4-BE49-F238E27FC236}">
                <a16:creationId xmlns:a16="http://schemas.microsoft.com/office/drawing/2014/main" xmlns="" id="{1111DA0D-52C9-4A4D-B0F9-D9020A44FFD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294494" y="2507673"/>
            <a:ext cx="2739084" cy="6851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просторову будову продуктів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28">
            <a:extLst>
              <a:ext uri="{FF2B5EF4-FFF2-40B4-BE49-F238E27FC236}">
                <a16:creationId xmlns:a16="http://schemas.microsoft.com/office/drawing/2014/main" xmlns="" id="{BBA9FD4E-77C8-2346-88C1-5E558EC56A7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181102" y="3732356"/>
            <a:ext cx="2739730" cy="13709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паралельні (конкурентні)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129">
            <a:extLst>
              <a:ext uri="{FF2B5EF4-FFF2-40B4-BE49-F238E27FC236}">
                <a16:creationId xmlns:a16="http://schemas.microsoft.com/office/drawing/2014/main" xmlns="" id="{7937A7D0-C2BA-2449-82B1-DFB2E1FCF2E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466715" y="5791027"/>
            <a:ext cx="2510483" cy="6851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введення каталізатора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130">
            <a:extLst>
              <a:ext uri="{FF2B5EF4-FFF2-40B4-BE49-F238E27FC236}">
                <a16:creationId xmlns:a16="http://schemas.microsoft.com/office/drawing/2014/main" xmlns="" id="{E8FC7399-7FE9-E44E-9F01-D3CD29A6879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466715" y="3732356"/>
            <a:ext cx="2509850" cy="13709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послідовні реакції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(стадії механізму</a:t>
            </a:r>
            <a:r>
              <a:rPr lang="uk-UA" sz="11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31">
            <a:extLst>
              <a:ext uri="{FF2B5EF4-FFF2-40B4-BE49-F238E27FC236}">
                <a16:creationId xmlns:a16="http://schemas.microsoft.com/office/drawing/2014/main" xmlns="" id="{A537C945-D3A9-234F-B256-5F90D5AD15A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294498" y="3732673"/>
            <a:ext cx="2739080" cy="137064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стереохімічний контроль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Line 135">
            <a:extLst>
              <a:ext uri="{FF2B5EF4-FFF2-40B4-BE49-F238E27FC236}">
                <a16:creationId xmlns:a16="http://schemas.microsoft.com/office/drawing/2014/main" xmlns="" id="{F80B0FF5-2788-0C49-958C-D25BDCFAF0F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507674" y="3273353"/>
            <a:ext cx="0" cy="459003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Line 136">
            <a:extLst>
              <a:ext uri="{FF2B5EF4-FFF2-40B4-BE49-F238E27FC236}">
                <a16:creationId xmlns:a16="http://schemas.microsoft.com/office/drawing/2014/main" xmlns="" id="{B5205F96-8BA6-D448-89AD-A80FACB016C1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10666729" y="3200400"/>
            <a:ext cx="0" cy="531956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" name="Line 137">
            <a:extLst>
              <a:ext uri="{FF2B5EF4-FFF2-40B4-BE49-F238E27FC236}">
                <a16:creationId xmlns:a16="http://schemas.microsoft.com/office/drawing/2014/main" xmlns="" id="{C5BA3901-CB02-3A4B-A981-0904420249E7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238115" y="3086735"/>
            <a:ext cx="0" cy="3106247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" name="Line 138">
            <a:extLst>
              <a:ext uri="{FF2B5EF4-FFF2-40B4-BE49-F238E27FC236}">
                <a16:creationId xmlns:a16="http://schemas.microsoft.com/office/drawing/2014/main" xmlns="" id="{86668D90-98E7-964C-BCF2-CD0C864930F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238115" y="4364181"/>
            <a:ext cx="2286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" name="Line 139">
            <a:extLst>
              <a:ext uri="{FF2B5EF4-FFF2-40B4-BE49-F238E27FC236}">
                <a16:creationId xmlns:a16="http://schemas.microsoft.com/office/drawing/2014/main" xmlns="" id="{DB036913-D0A9-7D43-82B7-73167066C94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238115" y="6186690"/>
            <a:ext cx="2286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716916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610B3866-566D-9743-B369-77B33F86F61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314700" y="3314700"/>
            <a:ext cx="5486400" cy="914400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Механізми та напрямки проходження деяких органічних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144">
            <a:extLst>
              <a:ext uri="{FF2B5EF4-FFF2-40B4-BE49-F238E27FC236}">
                <a16:creationId xmlns:a16="http://schemas.microsoft.com/office/drawing/2014/main" xmlns="" id="{B778D602-D7A0-E641-819F-E824316636D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71767" y="1942465"/>
            <a:ext cx="2056130" cy="6864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радикального заміщення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Line 145">
            <a:extLst>
              <a:ext uri="{FF2B5EF4-FFF2-40B4-BE49-F238E27FC236}">
                <a16:creationId xmlns:a16="http://schemas.microsoft.com/office/drawing/2014/main" xmlns="" id="{2A62B28F-BF6C-254C-9FDF-00F178F87B19}"/>
              </a:ext>
            </a:extLst>
          </p:cNvPr>
          <p:cNvCxnSpPr>
            <a:cxnSpLocks noRot="1" noChangeAspect="1" noEditPoints="1" noChangeArrowheads="1" noChangeShapeType="1"/>
            <a:endCxn id="8" idx="1"/>
          </p:cNvCxnSpPr>
          <p:nvPr/>
        </p:nvCxnSpPr>
        <p:spPr bwMode="auto">
          <a:xfrm flipV="1">
            <a:off x="6134102" y="686435"/>
            <a:ext cx="838198" cy="2628266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AutoShape 146">
            <a:extLst>
              <a:ext uri="{FF2B5EF4-FFF2-40B4-BE49-F238E27FC236}">
                <a16:creationId xmlns:a16="http://schemas.microsoft.com/office/drawing/2014/main" xmlns="" id="{4A86796D-20AB-FC4C-9BB9-3E52C9E1AA3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29101" y="772824"/>
            <a:ext cx="2285365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нуклеофільного приєднання до карбон-карбон кратного звʼязку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47">
            <a:extLst>
              <a:ext uri="{FF2B5EF4-FFF2-40B4-BE49-F238E27FC236}">
                <a16:creationId xmlns:a16="http://schemas.microsoft.com/office/drawing/2014/main" xmlns="" id="{F06BD261-957E-1440-80AE-7347ED1E3DD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972300" y="229870"/>
            <a:ext cx="2284730" cy="9131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радикального приєднання до карбон-карбон кратного звʼязку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148">
            <a:extLst>
              <a:ext uri="{FF2B5EF4-FFF2-40B4-BE49-F238E27FC236}">
                <a16:creationId xmlns:a16="http://schemas.microsoft.com/office/drawing/2014/main" xmlns="" id="{A1798B3D-97D5-9E4A-96EE-92F184C5B9A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859087" y="228600"/>
            <a:ext cx="2285365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електрофільного приєднання до карбон-карбон кратного звʼязку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149">
            <a:extLst>
              <a:ext uri="{FF2B5EF4-FFF2-40B4-BE49-F238E27FC236}">
                <a16:creationId xmlns:a16="http://schemas.microsoft.com/office/drawing/2014/main" xmlns="" id="{9F4AC3AB-11E3-AD4A-81EA-4F9E17E19B3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400699" y="788194"/>
            <a:ext cx="236220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електрофільного заміщення в ароматичних сполуках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50">
            <a:extLst>
              <a:ext uri="{FF2B5EF4-FFF2-40B4-BE49-F238E27FC236}">
                <a16:creationId xmlns:a16="http://schemas.microsoft.com/office/drawing/2014/main" xmlns="" id="{9B1FF66D-F640-F54E-B466-3B1D8C295AD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771210" y="2057400"/>
            <a:ext cx="2247265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нуклеофільного заміщення в ароматичних сполуках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Line 151">
            <a:extLst>
              <a:ext uri="{FF2B5EF4-FFF2-40B4-BE49-F238E27FC236}">
                <a16:creationId xmlns:a16="http://schemas.microsoft.com/office/drawing/2014/main" xmlns="" id="{43879587-870D-4D4E-980B-20B2F35E5432}"/>
              </a:ext>
            </a:extLst>
          </p:cNvPr>
          <p:cNvCxnSpPr>
            <a:cxnSpLocks noRot="1" noChangeAspect="1" noEditPoints="1" noChangeArrowheads="1" noChangeShapeType="1"/>
            <a:endCxn id="10" idx="1"/>
          </p:cNvCxnSpPr>
          <p:nvPr/>
        </p:nvCxnSpPr>
        <p:spPr bwMode="auto">
          <a:xfrm flipV="1">
            <a:off x="6400800" y="1245394"/>
            <a:ext cx="2999899" cy="2069306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3" name="Line 152">
            <a:extLst>
              <a:ext uri="{FF2B5EF4-FFF2-40B4-BE49-F238E27FC236}">
                <a16:creationId xmlns:a16="http://schemas.microsoft.com/office/drawing/2014/main" xmlns="" id="{AC99CEAC-650A-E940-B845-B802E177E15B}"/>
              </a:ext>
            </a:extLst>
          </p:cNvPr>
          <p:cNvCxnSpPr>
            <a:cxnSpLocks noRot="1" noChangeAspect="1" noEditPoints="1" noChangeArrowheads="1" noChangeShapeType="1"/>
            <a:endCxn id="11" idx="1"/>
          </p:cNvCxnSpPr>
          <p:nvPr/>
        </p:nvCxnSpPr>
        <p:spPr bwMode="auto">
          <a:xfrm flipV="1">
            <a:off x="6629400" y="2514600"/>
            <a:ext cx="3141810" cy="800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" name="Line 153">
            <a:extLst>
              <a:ext uri="{FF2B5EF4-FFF2-40B4-BE49-F238E27FC236}">
                <a16:creationId xmlns:a16="http://schemas.microsoft.com/office/drawing/2014/main" xmlns="" id="{37B5431E-4607-DC45-B8A5-319DF21B93DA}"/>
              </a:ext>
            </a:extLst>
          </p:cNvPr>
          <p:cNvCxnSpPr>
            <a:cxnSpLocks noRot="1" noChangeAspect="1" noEditPoints="1" noChangeArrowheads="1" noChangeShapeType="1"/>
            <a:endCxn id="9" idx="3"/>
          </p:cNvCxnSpPr>
          <p:nvPr/>
        </p:nvCxnSpPr>
        <p:spPr bwMode="auto">
          <a:xfrm flipH="1" flipV="1">
            <a:off x="5144452" y="685800"/>
            <a:ext cx="799148" cy="2628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5" name="Line 154">
            <a:extLst>
              <a:ext uri="{FF2B5EF4-FFF2-40B4-BE49-F238E27FC236}">
                <a16:creationId xmlns:a16="http://schemas.microsoft.com/office/drawing/2014/main" xmlns="" id="{3DEF74FF-10D4-544E-9880-C511BBAB22A5}"/>
              </a:ext>
            </a:extLst>
          </p:cNvPr>
          <p:cNvCxnSpPr>
            <a:cxnSpLocks noRot="1" noChangeAspect="1" noEditPoints="1" noChangeArrowheads="1" noChangeShapeType="1"/>
            <a:endCxn id="7" idx="3"/>
          </p:cNvCxnSpPr>
          <p:nvPr/>
        </p:nvCxnSpPr>
        <p:spPr bwMode="auto">
          <a:xfrm flipH="1" flipV="1">
            <a:off x="2714466" y="1230024"/>
            <a:ext cx="3000534" cy="2084676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Line 155">
            <a:extLst>
              <a:ext uri="{FF2B5EF4-FFF2-40B4-BE49-F238E27FC236}">
                <a16:creationId xmlns:a16="http://schemas.microsoft.com/office/drawing/2014/main" xmlns="" id="{BA7995FD-30C8-354E-B50A-4E9B2C5A6752}"/>
              </a:ext>
            </a:extLst>
          </p:cNvPr>
          <p:cNvCxnSpPr>
            <a:cxnSpLocks noRot="1" noChangeAspect="1" noEditPoints="1" noChangeArrowheads="1" noChangeShapeType="1"/>
            <a:endCxn id="5" idx="3"/>
          </p:cNvCxnSpPr>
          <p:nvPr/>
        </p:nvCxnSpPr>
        <p:spPr bwMode="auto">
          <a:xfrm flipH="1" flipV="1">
            <a:off x="2227897" y="2285683"/>
            <a:ext cx="3258504" cy="102901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AutoShape 156">
            <a:extLst>
              <a:ext uri="{FF2B5EF4-FFF2-40B4-BE49-F238E27FC236}">
                <a16:creationId xmlns:a16="http://schemas.microsoft.com/office/drawing/2014/main" xmlns="" id="{36BB7A2E-AAE1-7B4E-818E-A93E28BA78E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71767" y="4229100"/>
            <a:ext cx="1332865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Синтези за допомогою реактивів Гріньяра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utoShape 157">
            <a:extLst>
              <a:ext uri="{FF2B5EF4-FFF2-40B4-BE49-F238E27FC236}">
                <a16:creationId xmlns:a16="http://schemas.microsoft.com/office/drawing/2014/main" xmlns="" id="{E53EC58E-25AF-D64D-AA8B-89130DE3EAFA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0687368" y="4229100"/>
            <a:ext cx="1332865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Синтези за допомогою солей діазонію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158">
            <a:extLst>
              <a:ext uri="{FF2B5EF4-FFF2-40B4-BE49-F238E27FC236}">
                <a16:creationId xmlns:a16="http://schemas.microsoft.com/office/drawing/2014/main" xmlns="" id="{25E5963B-C12F-8A42-A0C2-EEAE15C61F7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5750" y="5659148"/>
            <a:ext cx="16002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елімінування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159">
            <a:extLst>
              <a:ext uri="{FF2B5EF4-FFF2-40B4-BE49-F238E27FC236}">
                <a16:creationId xmlns:a16="http://schemas.microsoft.com/office/drawing/2014/main" xmlns="" id="{987034D2-1001-AE4A-BF22-1DDF5828889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956050" y="5659148"/>
            <a:ext cx="16002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Окисно-відновні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160">
            <a:extLst>
              <a:ext uri="{FF2B5EF4-FFF2-40B4-BE49-F238E27FC236}">
                <a16:creationId xmlns:a16="http://schemas.microsoft.com/office/drawing/2014/main" xmlns="" id="{4BEF899E-406E-0745-8A07-3256A240138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526260" y="5853112"/>
            <a:ext cx="2247265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нуклеофільного заміщення у насиченого атома карбону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utoShape 161">
            <a:extLst>
              <a:ext uri="{FF2B5EF4-FFF2-40B4-BE49-F238E27FC236}">
                <a16:creationId xmlns:a16="http://schemas.microsoft.com/office/drawing/2014/main" xmlns="" id="{925C68FF-F22A-3E43-AE0A-F52516154EB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418477" y="5818476"/>
            <a:ext cx="2285365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Реакції нуклеофільного приєднання до карбон-оксиген кратного звʼязку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Line 162">
            <a:extLst>
              <a:ext uri="{FF2B5EF4-FFF2-40B4-BE49-F238E27FC236}">
                <a16:creationId xmlns:a16="http://schemas.microsoft.com/office/drawing/2014/main" xmlns="" id="{BD5E29B0-DBE9-E543-841E-FFDA5B31A047}"/>
              </a:ext>
            </a:extLst>
          </p:cNvPr>
          <p:cNvCxnSpPr>
            <a:cxnSpLocks noRot="1" noChangeAspect="1" noEditPoints="1" noChangeArrowheads="1" noChangeShapeType="1"/>
            <a:endCxn id="21" idx="0"/>
          </p:cNvCxnSpPr>
          <p:nvPr/>
        </p:nvCxnSpPr>
        <p:spPr bwMode="auto">
          <a:xfrm flipH="1">
            <a:off x="3649893" y="4229100"/>
            <a:ext cx="2293708" cy="1624012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Line 163">
            <a:extLst>
              <a:ext uri="{FF2B5EF4-FFF2-40B4-BE49-F238E27FC236}">
                <a16:creationId xmlns:a16="http://schemas.microsoft.com/office/drawing/2014/main" xmlns="" id="{6A37F94C-BC85-AD43-9BBA-7A5833BC0A87}"/>
              </a:ext>
            </a:extLst>
          </p:cNvPr>
          <p:cNvCxnSpPr>
            <a:cxnSpLocks noRot="1" noChangeAspect="1" noEditPoints="1" noChangeArrowheads="1" noChangeShapeType="1"/>
            <a:endCxn id="22" idx="0"/>
          </p:cNvCxnSpPr>
          <p:nvPr/>
        </p:nvCxnSpPr>
        <p:spPr bwMode="auto">
          <a:xfrm>
            <a:off x="6172200" y="4229100"/>
            <a:ext cx="2388960" cy="1589376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5" name="Line 164">
            <a:extLst>
              <a:ext uri="{FF2B5EF4-FFF2-40B4-BE49-F238E27FC236}">
                <a16:creationId xmlns:a16="http://schemas.microsoft.com/office/drawing/2014/main" xmlns="" id="{3FDD3260-4337-FD45-A6CE-DE71320FA161}"/>
              </a:ext>
            </a:extLst>
          </p:cNvPr>
          <p:cNvCxnSpPr>
            <a:cxnSpLocks noRot="1" noChangeAspect="1" noEditPoints="1" noChangeArrowheads="1" noChangeShapeType="1"/>
            <a:endCxn id="19" idx="0"/>
          </p:cNvCxnSpPr>
          <p:nvPr/>
        </p:nvCxnSpPr>
        <p:spPr bwMode="auto">
          <a:xfrm flipH="1">
            <a:off x="1435850" y="4229100"/>
            <a:ext cx="4393450" cy="143004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Line 165">
            <a:extLst>
              <a:ext uri="{FF2B5EF4-FFF2-40B4-BE49-F238E27FC236}">
                <a16:creationId xmlns:a16="http://schemas.microsoft.com/office/drawing/2014/main" xmlns="" id="{6B0B5FF1-E589-0B45-B723-06EDF629978B}"/>
              </a:ext>
            </a:extLst>
          </p:cNvPr>
          <p:cNvCxnSpPr>
            <a:cxnSpLocks noRot="1" noChangeAspect="1" noEditPoints="1" noChangeArrowheads="1" noChangeShapeType="1"/>
            <a:endCxn id="20" idx="0"/>
          </p:cNvCxnSpPr>
          <p:nvPr/>
        </p:nvCxnSpPr>
        <p:spPr bwMode="auto">
          <a:xfrm>
            <a:off x="6286500" y="4229100"/>
            <a:ext cx="4469650" cy="143004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7" name="Line 166">
            <a:extLst>
              <a:ext uri="{FF2B5EF4-FFF2-40B4-BE49-F238E27FC236}">
                <a16:creationId xmlns:a16="http://schemas.microsoft.com/office/drawing/2014/main" xmlns="" id="{3014A7B5-64D1-B249-A6E6-F69D47FA7921}"/>
              </a:ext>
            </a:extLst>
          </p:cNvPr>
          <p:cNvCxnSpPr>
            <a:cxnSpLocks noRot="1" noChangeAspect="1" noEditPoints="1" noChangeArrowheads="1" noChangeShapeType="1"/>
            <a:endCxn id="17" idx="3"/>
          </p:cNvCxnSpPr>
          <p:nvPr/>
        </p:nvCxnSpPr>
        <p:spPr bwMode="auto">
          <a:xfrm flipH="1">
            <a:off x="1504632" y="4229100"/>
            <a:ext cx="4096068" cy="533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Line 167">
            <a:extLst>
              <a:ext uri="{FF2B5EF4-FFF2-40B4-BE49-F238E27FC236}">
                <a16:creationId xmlns:a16="http://schemas.microsoft.com/office/drawing/2014/main" xmlns="" id="{483D2063-1E1F-5E42-A596-F7D65FEDD1FA}"/>
              </a:ext>
            </a:extLst>
          </p:cNvPr>
          <p:cNvCxnSpPr>
            <a:cxnSpLocks noRot="1" noChangeAspect="1" noEditPoints="1" noChangeArrowheads="1" noChangeShapeType="1"/>
            <a:endCxn id="18" idx="1"/>
          </p:cNvCxnSpPr>
          <p:nvPr/>
        </p:nvCxnSpPr>
        <p:spPr bwMode="auto">
          <a:xfrm>
            <a:off x="6515100" y="4229100"/>
            <a:ext cx="4172268" cy="533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6127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5B6EA8-5D70-FF4C-8588-CEFE676A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Розділення, виділення, очистка синтезованих речовин</a:t>
            </a:r>
            <a:endParaRPr lang="x-none" dirty="0"/>
          </a:p>
        </p:txBody>
      </p:sp>
      <p:sp>
        <p:nvSpPr>
          <p:cNvPr id="5" name="AutoShape 171">
            <a:extLst>
              <a:ext uri="{FF2B5EF4-FFF2-40B4-BE49-F238E27FC236}">
                <a16:creationId xmlns:a16="http://schemas.microsoft.com/office/drawing/2014/main" xmlns="" id="{A2B6C2D8-1C1B-8648-ACA9-51EB6F701A6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538691" y="1876974"/>
            <a:ext cx="2727960" cy="523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Фізичні 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172">
            <a:extLst>
              <a:ext uri="{FF2B5EF4-FFF2-40B4-BE49-F238E27FC236}">
                <a16:creationId xmlns:a16="http://schemas.microsoft.com/office/drawing/2014/main" xmlns="" id="{5328D39D-1BEB-CF43-87E5-27C26507DBD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674264" y="1774119"/>
            <a:ext cx="3001643" cy="5448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Хімічні 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73">
            <a:extLst>
              <a:ext uri="{FF2B5EF4-FFF2-40B4-BE49-F238E27FC236}">
                <a16:creationId xmlns:a16="http://schemas.microsoft.com/office/drawing/2014/main" xmlns="" id="{6A1556BF-FDC7-E041-A7BF-772B07736F5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946809" y="5807075"/>
            <a:ext cx="1909445" cy="6858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Кристалізація та перекристалізація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74">
            <a:extLst>
              <a:ext uri="{FF2B5EF4-FFF2-40B4-BE49-F238E27FC236}">
                <a16:creationId xmlns:a16="http://schemas.microsoft.com/office/drawing/2014/main" xmlns="" id="{47D1F972-C600-C140-8241-7C21B38E6CF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470880" y="2952141"/>
            <a:ext cx="1772285" cy="604159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Відгонка та перегонка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175">
            <a:extLst>
              <a:ext uri="{FF2B5EF4-FFF2-40B4-BE49-F238E27FC236}">
                <a16:creationId xmlns:a16="http://schemas.microsoft.com/office/drawing/2014/main" xmlns="" id="{2DBBC78B-4557-E946-AFE6-A1C4F6A95FA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470880" y="4083711"/>
            <a:ext cx="1772285" cy="54483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Екстракція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176">
            <a:extLst>
              <a:ext uri="{FF2B5EF4-FFF2-40B4-BE49-F238E27FC236}">
                <a16:creationId xmlns:a16="http://schemas.microsoft.com/office/drawing/2014/main" xmlns="" id="{C5FA3A3A-C3D7-AA45-948A-6A295E3F1E1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470880" y="5038751"/>
            <a:ext cx="1772285" cy="54483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Хроматографія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77">
            <a:extLst>
              <a:ext uri="{FF2B5EF4-FFF2-40B4-BE49-F238E27FC236}">
                <a16:creationId xmlns:a16="http://schemas.microsoft.com/office/drawing/2014/main" xmlns="" id="{7343E06C-7C69-6F45-AB09-B1DF26C522F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9313" y="5006613"/>
            <a:ext cx="1773555" cy="54483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Сублімація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178">
            <a:extLst>
              <a:ext uri="{FF2B5EF4-FFF2-40B4-BE49-F238E27FC236}">
                <a16:creationId xmlns:a16="http://schemas.microsoft.com/office/drawing/2014/main" xmlns="" id="{81FA9AE5-A333-7144-AA79-D3E980EF903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9313" y="4051573"/>
            <a:ext cx="1773555" cy="54483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Центрифугування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179">
            <a:extLst>
              <a:ext uri="{FF2B5EF4-FFF2-40B4-BE49-F238E27FC236}">
                <a16:creationId xmlns:a16="http://schemas.microsoft.com/office/drawing/2014/main" xmlns="" id="{32C48A26-687F-D244-B1CB-A68AC15860E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9313" y="2920003"/>
            <a:ext cx="1773555" cy="636294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Фільтрування та відсмоктування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Line 180">
            <a:extLst>
              <a:ext uri="{FF2B5EF4-FFF2-40B4-BE49-F238E27FC236}">
                <a16:creationId xmlns:a16="http://schemas.microsoft.com/office/drawing/2014/main" xmlns="" id="{55C4B3A6-520A-244E-9991-8B4AC8C2F26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2984369" y="2415142"/>
            <a:ext cx="1" cy="33776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5" name="Line 181">
            <a:extLst>
              <a:ext uri="{FF2B5EF4-FFF2-40B4-BE49-F238E27FC236}">
                <a16:creationId xmlns:a16="http://schemas.microsoft.com/office/drawing/2014/main" xmlns="" id="{0B527738-6042-F14B-B8EA-B04C2A4229A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403503" y="3272601"/>
            <a:ext cx="106737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" name="Line 182">
            <a:extLst>
              <a:ext uri="{FF2B5EF4-FFF2-40B4-BE49-F238E27FC236}">
                <a16:creationId xmlns:a16="http://schemas.microsoft.com/office/drawing/2014/main" xmlns="" id="{0797124A-E6A8-C74B-AD42-3CB0CE6DFB2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403503" y="4324623"/>
            <a:ext cx="106737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" name="Line 183">
            <a:extLst>
              <a:ext uri="{FF2B5EF4-FFF2-40B4-BE49-F238E27FC236}">
                <a16:creationId xmlns:a16="http://schemas.microsoft.com/office/drawing/2014/main" xmlns="" id="{143B7976-35F5-E54A-8901-D324F8206BB5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403503" y="5279663"/>
            <a:ext cx="106737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B32BC5A8-4062-CF4E-AC12-BDBA7B51812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674264" y="3429001"/>
            <a:ext cx="3001645" cy="612058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14300"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Ґрунтуються на хімічних властивостях неорганічних та органічних речовин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Line 187">
            <a:extLst>
              <a:ext uri="{FF2B5EF4-FFF2-40B4-BE49-F238E27FC236}">
                <a16:creationId xmlns:a16="http://schemas.microsoft.com/office/drawing/2014/main" xmlns="" id="{95D4F55F-6E6C-B243-88FA-D94F3ABF406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9202796" y="2318949"/>
            <a:ext cx="0" cy="108043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00129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та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Мета курсу</a:t>
            </a:r>
            <a:r>
              <a:rPr lang="uk-UA" dirty="0"/>
              <a:t>: узагальнити знання і вміння студентів, що отримані під час вивчення неорганічної, фізичної, органічної, аналітичної хімії.</a:t>
            </a:r>
            <a:endParaRPr lang="x-none" b="1" dirty="0"/>
          </a:p>
          <a:p>
            <a:pPr marL="0" indent="0">
              <a:buNone/>
            </a:pPr>
            <a:r>
              <a:rPr lang="uk-UA" b="1" dirty="0"/>
              <a:t>Завдання курсу:</a:t>
            </a:r>
            <a:endParaRPr lang="x-none" dirty="0"/>
          </a:p>
          <a:p>
            <a:pPr marL="0" lvl="0" indent="0">
              <a:buNone/>
            </a:pPr>
            <a:r>
              <a:rPr lang="uk-UA" b="1" dirty="0"/>
              <a:t>Теоретичні</a:t>
            </a:r>
            <a:r>
              <a:rPr lang="uk-UA" dirty="0"/>
              <a:t>:</a:t>
            </a:r>
            <a:endParaRPr lang="x-none" dirty="0"/>
          </a:p>
          <a:p>
            <a:r>
              <a:rPr lang="ru-RU" dirty="0"/>
              <a:t> </a:t>
            </a:r>
            <a:r>
              <a:rPr lang="uk-UA" dirty="0"/>
              <a:t>На основі теоретичних знань навчити вибирати, розраховувати найбільш вигідний шлях синтезу і підбирати умови одержання органічних сполук.</a:t>
            </a:r>
            <a:endParaRPr lang="x-none" dirty="0"/>
          </a:p>
          <a:p>
            <a:pPr marL="0" lvl="0" indent="0">
              <a:buNone/>
            </a:pPr>
            <a:r>
              <a:rPr lang="uk-UA" b="1" dirty="0"/>
              <a:t>Практичні</a:t>
            </a:r>
            <a:r>
              <a:rPr lang="uk-UA" dirty="0"/>
              <a:t>:</a:t>
            </a:r>
            <a:endParaRPr lang="x-none" dirty="0"/>
          </a:p>
          <a:p>
            <a:r>
              <a:rPr lang="uk-UA" dirty="0"/>
              <a:t> Закріпити навички та вміння по плануванню та одержанню (синтезу) сполук та їх очистки.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5E093D-C73A-8049-AEDF-EE60EE236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Синтез неорганічних та органічних </a:t>
            </a:r>
            <a:r>
              <a:rPr lang="uk-UA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endParaRPr lang="uk-UA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81982217-1CF9-DB4D-BFC4-59C58A01A59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458537" y="3259541"/>
            <a:ext cx="9892088" cy="988060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неорганічних та органічних </a:t>
            </a:r>
            <a:r>
              <a:rPr lang="uk-UA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endParaRPr lang="uk-UA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28">
            <a:extLst>
              <a:ext uri="{FF2B5EF4-FFF2-40B4-BE49-F238E27FC236}">
                <a16:creationId xmlns:a16="http://schemas.microsoft.com/office/drawing/2014/main" xmlns="" id="{83726C1E-C112-7F4B-A944-BE17A87CC13D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936129" y="2201319"/>
            <a:ext cx="7227628" cy="523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неорганічних сполук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229">
            <a:extLst>
              <a:ext uri="{FF2B5EF4-FFF2-40B4-BE49-F238E27FC236}">
                <a16:creationId xmlns:a16="http://schemas.microsoft.com/office/drawing/2014/main" xmlns="" id="{AEC382DF-F8DC-144C-B45F-87F078CB753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909706" y="4846064"/>
            <a:ext cx="7224453" cy="546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органічних сполук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Line 241">
            <a:extLst>
              <a:ext uri="{FF2B5EF4-FFF2-40B4-BE49-F238E27FC236}">
                <a16:creationId xmlns:a16="http://schemas.microsoft.com/office/drawing/2014/main" xmlns="" id="{D2F51373-8E41-204D-9AA4-5F97D0BB5054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6404581" y="2713441"/>
            <a:ext cx="635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" name="Line 242">
            <a:extLst>
              <a:ext uri="{FF2B5EF4-FFF2-40B4-BE49-F238E27FC236}">
                <a16:creationId xmlns:a16="http://schemas.microsoft.com/office/drawing/2014/main" xmlns="" id="{2C76B50C-62E0-C148-8CD2-EC8245978A51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403946" y="4283564"/>
            <a:ext cx="635" cy="54483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7849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974132-6BD3-DB40-9AA1-6268015D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Синтез Неорганічних </a:t>
            </a:r>
            <a:r>
              <a:rPr lang="uk-UA" dirty="0" smtClean="0"/>
              <a:t>Сполук</a:t>
            </a:r>
            <a:endParaRPr lang="uk-UA" dirty="0"/>
          </a:p>
        </p:txBody>
      </p:sp>
      <p:sp>
        <p:nvSpPr>
          <p:cNvPr id="7" name="AutoShape 265">
            <a:extLst>
              <a:ext uri="{FF2B5EF4-FFF2-40B4-BE49-F238E27FC236}">
                <a16:creationId xmlns:a16="http://schemas.microsoft.com/office/drawing/2014/main" xmlns="" id="{12239526-4312-ED44-9671-4AADE7423DD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10198" y="2560320"/>
            <a:ext cx="3568065" cy="5905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 металів і неметалів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268">
            <a:extLst>
              <a:ext uri="{FF2B5EF4-FFF2-40B4-BE49-F238E27FC236}">
                <a16:creationId xmlns:a16="http://schemas.microsoft.com/office/drawing/2014/main" xmlns="" id="{55888361-4DAF-054D-A852-CAD927EE49A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27937" y="4610446"/>
            <a:ext cx="3568063" cy="5905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оксидів та гідроксидів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271">
            <a:extLst>
              <a:ext uri="{FF2B5EF4-FFF2-40B4-BE49-F238E27FC236}">
                <a16:creationId xmlns:a16="http://schemas.microsoft.com/office/drawing/2014/main" xmlns="" id="{665F397B-74C6-4B44-9264-87D611C5C70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361339" y="2560320"/>
            <a:ext cx="3568065" cy="5905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галогенідів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274">
            <a:extLst>
              <a:ext uri="{FF2B5EF4-FFF2-40B4-BE49-F238E27FC236}">
                <a16:creationId xmlns:a16="http://schemas.microsoft.com/office/drawing/2014/main" xmlns="" id="{046C020C-BC8E-B646-8783-D057F481360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12480" y="2551721"/>
            <a:ext cx="3568061" cy="5905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 солей оксигеновмісних кислот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utoShape 278">
            <a:extLst>
              <a:ext uri="{FF2B5EF4-FFF2-40B4-BE49-F238E27FC236}">
                <a16:creationId xmlns:a16="http://schemas.microsoft.com/office/drawing/2014/main" xmlns="" id="{991393A0-1F82-204C-B52D-EDE3FB0A134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94696" y="4610446"/>
            <a:ext cx="3568059" cy="5905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комплексних сполук та подвійних солей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96B67A5-DE78-114E-B98C-5F89FE74366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10198" y="3429000"/>
            <a:ext cx="3568065" cy="708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Металотермічний метод одержання металів, відновлення оксидів і галогенідів металів воднем, електрохімічні методи одержання простих речовин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1CAF5D1-9A1C-4F42-A9DB-2DD0497ADF4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27935" y="5478059"/>
            <a:ext cx="3568065" cy="708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термічного розкладу сполук, окиснення простої речовини, відновлення оксидів з вищим ступенем окиснення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Line 283">
            <a:extLst>
              <a:ext uri="{FF2B5EF4-FFF2-40B4-BE49-F238E27FC236}">
                <a16:creationId xmlns:a16="http://schemas.microsoft.com/office/drawing/2014/main" xmlns="" id="{7417AC8C-5735-FA45-874F-15B813433FF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61339" y="5216208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C19A9A67-9FDC-7741-A482-E471A9B0F9C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367792" y="3429000"/>
            <a:ext cx="3568064" cy="7086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Порівняльна характеристика галогенів та їх здатність окиснювати. Одержання галдогенідів у водних розчинах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Line 286">
            <a:extLst>
              <a:ext uri="{FF2B5EF4-FFF2-40B4-BE49-F238E27FC236}">
                <a16:creationId xmlns:a16="http://schemas.microsoft.com/office/drawing/2014/main" xmlns="" id="{4B330F59-71C1-BA4D-B307-939D859720B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96000" y="3139439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68D68303-B604-0241-B3B9-A402789474E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12481" y="3428999"/>
            <a:ext cx="3568060" cy="708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 солей при взаємодії металів, оксидів та карбонатів з кислотами. Одержання солей реакціями обміну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Line 288">
            <a:extLst>
              <a:ext uri="{FF2B5EF4-FFF2-40B4-BE49-F238E27FC236}">
                <a16:creationId xmlns:a16="http://schemas.microsoft.com/office/drawing/2014/main" xmlns="" id="{32EEAA95-BAB6-FD4F-B66F-88310F26D95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10196510" y="3173790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Line 289">
            <a:extLst>
              <a:ext uri="{FF2B5EF4-FFF2-40B4-BE49-F238E27FC236}">
                <a16:creationId xmlns:a16="http://schemas.microsoft.com/office/drawing/2014/main" xmlns="" id="{7C2E5CFD-3E84-AE41-A9E3-0D3D6406F9D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278726" y="5505768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396B285-B4A3-1748-B712-61AD3F6822E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94696" y="5478060"/>
            <a:ext cx="3568065" cy="7086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Подвійні солі та їх синтез. Одержання та виділення комплексних сполук важких металів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Line 286">
            <a:extLst>
              <a:ext uri="{FF2B5EF4-FFF2-40B4-BE49-F238E27FC236}">
                <a16:creationId xmlns:a16="http://schemas.microsoft.com/office/drawing/2014/main" xmlns="" id="{6B0B5B59-9354-0B40-BF56-6E0A2E223B6E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2065425" y="3139439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Line 286">
            <a:extLst>
              <a:ext uri="{FF2B5EF4-FFF2-40B4-BE49-F238E27FC236}">
                <a16:creationId xmlns:a16="http://schemas.microsoft.com/office/drawing/2014/main" xmlns="" id="{DCB826FB-B108-C147-ABB2-25177F61943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278726" y="5188499"/>
            <a:ext cx="0" cy="2895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58459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28">
            <a:extLst>
              <a:ext uri="{FF2B5EF4-FFF2-40B4-BE49-F238E27FC236}">
                <a16:creationId xmlns:a16="http://schemas.microsoft.com/office/drawing/2014/main" xmlns="" id="{E649E8E1-DE87-FC47-845A-CC59FB1CAB5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394367" y="264910"/>
            <a:ext cx="5472773" cy="6864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реакційну здатність органічних сполук впливає розподіл електронної густини та просторове розташування атомів (груп атомів) в молекулі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29AA4290-F075-6545-A37A-32C36509CED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636741" y="1183122"/>
            <a:ext cx="3579149" cy="800100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Просторові ефекти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4BF48DE2-9B41-6D45-A5DE-A979666E221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445760" y="1183122"/>
            <a:ext cx="5504930" cy="854710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 електронної густини в молекулах органічних речовин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utoShape 31">
            <a:extLst>
              <a:ext uri="{FF2B5EF4-FFF2-40B4-BE49-F238E27FC236}">
                <a16:creationId xmlns:a16="http://schemas.microsoft.com/office/drawing/2014/main" xmlns="" id="{F62C45E8-F2A5-684E-A3D1-F9D319073CB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636741" y="2492375"/>
            <a:ext cx="9318394" cy="574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Поляризація та поляризованість атомів, молекул та йонів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Line 32">
            <a:extLst>
              <a:ext uri="{FF2B5EF4-FFF2-40B4-BE49-F238E27FC236}">
                <a16:creationId xmlns:a16="http://schemas.microsoft.com/office/drawing/2014/main" xmlns="" id="{B28B8540-6A07-1142-9D78-11A6CA5C669F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280567" y="951345"/>
            <a:ext cx="635" cy="22796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0" name="Line 33">
            <a:extLst>
              <a:ext uri="{FF2B5EF4-FFF2-40B4-BE49-F238E27FC236}">
                <a16:creationId xmlns:a16="http://schemas.microsoft.com/office/drawing/2014/main" xmlns="" id="{FD325DF8-9FB0-EB40-BDD8-2FEE154075D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4309404" y="951345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Line 34">
            <a:extLst>
              <a:ext uri="{FF2B5EF4-FFF2-40B4-BE49-F238E27FC236}">
                <a16:creationId xmlns:a16="http://schemas.microsoft.com/office/drawing/2014/main" xmlns="" id="{257207E6-91BF-5444-AA5D-2FA39FD0F4A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280567" y="1983222"/>
            <a:ext cx="0" cy="495183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2" name="Line 35">
            <a:extLst>
              <a:ext uri="{FF2B5EF4-FFF2-40B4-BE49-F238E27FC236}">
                <a16:creationId xmlns:a16="http://schemas.microsoft.com/office/drawing/2014/main" xmlns="" id="{850861C7-A79F-B74D-8349-6C09D31E0EB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87745" y="3023235"/>
            <a:ext cx="0" cy="49847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3" name="AutoShape 37">
            <a:extLst>
              <a:ext uri="{FF2B5EF4-FFF2-40B4-BE49-F238E27FC236}">
                <a16:creationId xmlns:a16="http://schemas.microsoft.com/office/drawing/2014/main" xmlns="" id="{13DBCB0D-9B1A-CB42-BC25-C1F0DF16B95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394367" y="3521710"/>
            <a:ext cx="5472773" cy="4984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Механізми передачі впливу замісників в органічних сполуках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AutoShape 38">
            <a:extLst>
              <a:ext uri="{FF2B5EF4-FFF2-40B4-BE49-F238E27FC236}">
                <a16:creationId xmlns:a16="http://schemas.microsoft.com/office/drawing/2014/main" xmlns="" id="{391C8B1F-1A91-954F-88F0-9B0317BAEB0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00232" y="4765675"/>
            <a:ext cx="2466743" cy="74549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Індукційний ефект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AutoShape 39">
            <a:extLst>
              <a:ext uri="{FF2B5EF4-FFF2-40B4-BE49-F238E27FC236}">
                <a16:creationId xmlns:a16="http://schemas.microsoft.com/office/drawing/2014/main" xmlns="" id="{CD893B59-F2D1-B04C-BE93-FA31321911C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298757" y="6256655"/>
            <a:ext cx="1594485" cy="446809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резонансу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AutoShape 40">
            <a:extLst>
              <a:ext uri="{FF2B5EF4-FFF2-40B4-BE49-F238E27FC236}">
                <a16:creationId xmlns:a16="http://schemas.microsoft.com/office/drawing/2014/main" xmlns="" id="{ABAE4C85-126C-E640-8751-3D617E6ADE0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031606" y="4765675"/>
            <a:ext cx="2466743" cy="74549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Гіперкон’югація (надспряження)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utoShape 41">
            <a:extLst>
              <a:ext uri="{FF2B5EF4-FFF2-40B4-BE49-F238E27FC236}">
                <a16:creationId xmlns:a16="http://schemas.microsoft.com/office/drawing/2014/main" xmlns="" id="{8EC57986-BAFB-A94C-BBD5-A41FA57D74F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839768" y="4765675"/>
            <a:ext cx="2466743" cy="74549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Мезомерний ефект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Line 42">
            <a:extLst>
              <a:ext uri="{FF2B5EF4-FFF2-40B4-BE49-F238E27FC236}">
                <a16:creationId xmlns:a16="http://schemas.microsoft.com/office/drawing/2014/main" xmlns="" id="{3A019DB0-60C7-A740-B333-D3942FFD845B}"/>
              </a:ext>
            </a:extLst>
          </p:cNvPr>
          <p:cNvCxnSpPr>
            <a:cxnSpLocks noRot="1" noChangeAspect="1" noEditPoints="1" noChangeArrowheads="1" noChangeShapeType="1"/>
            <a:endCxn id="34" idx="0"/>
          </p:cNvCxnSpPr>
          <p:nvPr/>
        </p:nvCxnSpPr>
        <p:spPr bwMode="auto">
          <a:xfrm flipH="1">
            <a:off x="3166975" y="4020185"/>
            <a:ext cx="1839908" cy="9638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9" name="Line 43">
            <a:extLst>
              <a:ext uri="{FF2B5EF4-FFF2-40B4-BE49-F238E27FC236}">
                <a16:creationId xmlns:a16="http://schemas.microsoft.com/office/drawing/2014/main" xmlns="" id="{EAA0269A-7495-8748-A0AE-460E4FD92435}"/>
              </a:ext>
            </a:extLst>
          </p:cNvPr>
          <p:cNvCxnSpPr>
            <a:cxnSpLocks noRot="1" noChangeAspect="1" noEditPoints="1" noChangeArrowheads="1" noChangeShapeType="1"/>
            <a:endCxn id="36" idx="5"/>
          </p:cNvCxnSpPr>
          <p:nvPr/>
        </p:nvCxnSpPr>
        <p:spPr bwMode="auto">
          <a:xfrm>
            <a:off x="7267514" y="4020185"/>
            <a:ext cx="1764092" cy="9638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0" name="Line 44">
            <a:extLst>
              <a:ext uri="{FF2B5EF4-FFF2-40B4-BE49-F238E27FC236}">
                <a16:creationId xmlns:a16="http://schemas.microsoft.com/office/drawing/2014/main" xmlns="" id="{38A37699-F0BF-0348-B64F-E29EC39B6E3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87745" y="4020185"/>
            <a:ext cx="0" cy="7454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" name="Line 45">
            <a:extLst>
              <a:ext uri="{FF2B5EF4-FFF2-40B4-BE49-F238E27FC236}">
                <a16:creationId xmlns:a16="http://schemas.microsoft.com/office/drawing/2014/main" xmlns="" id="{71964BDF-0402-ED4F-89A8-B23CE253BA35}"/>
              </a:ext>
            </a:extLst>
          </p:cNvPr>
          <p:cNvCxnSpPr>
            <a:cxnSpLocks noRot="1" noChangeAspect="1" noEditPoints="1" noChangeArrowheads="1" noChangeShapeType="1"/>
            <a:stCxn id="34" idx="1"/>
            <a:endCxn id="35" idx="6"/>
          </p:cNvCxnSpPr>
          <p:nvPr/>
        </p:nvCxnSpPr>
        <p:spPr bwMode="auto">
          <a:xfrm>
            <a:off x="3166975" y="5292833"/>
            <a:ext cx="2262639" cy="9638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" name="Line 46">
            <a:extLst>
              <a:ext uri="{FF2B5EF4-FFF2-40B4-BE49-F238E27FC236}">
                <a16:creationId xmlns:a16="http://schemas.microsoft.com/office/drawing/2014/main" xmlns="" id="{8ADA7C94-E234-B845-8F6E-712D3CE355B9}"/>
              </a:ext>
            </a:extLst>
          </p:cNvPr>
          <p:cNvCxnSpPr>
            <a:cxnSpLocks noRot="1" noChangeAspect="1" noEditPoints="1" noChangeArrowheads="1" noChangeShapeType="1"/>
            <a:stCxn id="35" idx="7"/>
            <a:endCxn id="36" idx="4"/>
          </p:cNvCxnSpPr>
          <p:nvPr/>
        </p:nvCxnSpPr>
        <p:spPr bwMode="auto">
          <a:xfrm flipV="1">
            <a:off x="6762385" y="5292833"/>
            <a:ext cx="2269221" cy="9638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3" name="Line 47">
            <a:extLst>
              <a:ext uri="{FF2B5EF4-FFF2-40B4-BE49-F238E27FC236}">
                <a16:creationId xmlns:a16="http://schemas.microsoft.com/office/drawing/2014/main" xmlns="" id="{EC6E057B-8E34-4044-8091-1605407A193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6087745" y="5511165"/>
            <a:ext cx="0" cy="7246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322224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F061B86-CE8D-894F-8A27-2E699070E5B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701636" y="2914968"/>
            <a:ext cx="7107379" cy="1257300"/>
          </a:xfrm>
          <a:prstGeom prst="ellipse">
            <a:avLst/>
          </a:prstGeom>
          <a:solidFill>
            <a:srgbClr val="FFFFFF"/>
          </a:solidFill>
          <a:ln w="76200" cmpd="tri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Хімічні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52">
            <a:extLst>
              <a:ext uri="{FF2B5EF4-FFF2-40B4-BE49-F238E27FC236}">
                <a16:creationId xmlns:a16="http://schemas.microsoft.com/office/drawing/2014/main" xmlns="" id="{B87A47A3-01BC-A74B-B87A-BEFEDEAD815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701636" y="1201103"/>
            <a:ext cx="7107382" cy="7994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органічних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3">
            <a:extLst>
              <a:ext uri="{FF2B5EF4-FFF2-40B4-BE49-F238E27FC236}">
                <a16:creationId xmlns:a16="http://schemas.microsoft.com/office/drawing/2014/main" xmlns="" id="{F5B5DACF-EAA8-6B4B-A752-B1EFD04C1F7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701636" y="5086668"/>
            <a:ext cx="7107375" cy="7988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Механізми та напрямки проходження деяких органічних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Line 54">
            <a:extLst>
              <a:ext uri="{FF2B5EF4-FFF2-40B4-BE49-F238E27FC236}">
                <a16:creationId xmlns:a16="http://schemas.microsoft.com/office/drawing/2014/main" xmlns="" id="{25AA147A-B15A-E74F-978C-454148D403C7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6255323" y="2000568"/>
            <a:ext cx="0" cy="914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" name="Line 55">
            <a:extLst>
              <a:ext uri="{FF2B5EF4-FFF2-40B4-BE49-F238E27FC236}">
                <a16:creationId xmlns:a16="http://schemas.microsoft.com/office/drawing/2014/main" xmlns="" id="{1B4F37EB-B88A-3C40-9329-158B2A721C8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255958" y="4172268"/>
            <a:ext cx="0" cy="914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56299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B40A77-1F30-B443-B904-04D6FA561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органічних реакцій</a:t>
            </a:r>
            <a:endParaRPr lang="x-none" dirty="0"/>
          </a:p>
        </p:txBody>
      </p:sp>
      <p:sp>
        <p:nvSpPr>
          <p:cNvPr id="5" name="AutoShape 60">
            <a:extLst>
              <a:ext uri="{FF2B5EF4-FFF2-40B4-BE49-F238E27FC236}">
                <a16:creationId xmlns:a16="http://schemas.microsoft.com/office/drawing/2014/main" xmlns="" id="{129CB8D9-12C9-144E-827A-792753FF2CE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103880" y="4823058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Комбінована класифікація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61">
            <a:extLst>
              <a:ext uri="{FF2B5EF4-FFF2-40B4-BE49-F238E27FC236}">
                <a16:creationId xmlns:a16="http://schemas.microsoft.com/office/drawing/2014/main" xmlns="" id="{97B4F67D-68F5-BD4C-9225-2207A3C8272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70878" y="4820575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за напрямком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62">
            <a:extLst>
              <a:ext uri="{FF2B5EF4-FFF2-40B4-BE49-F238E27FC236}">
                <a16:creationId xmlns:a16="http://schemas.microsoft.com/office/drawing/2014/main" xmlns="" id="{AB612486-8393-CF47-8002-0375CEEFB71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670742" y="2680394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за реагуючими частинками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3">
            <a:extLst>
              <a:ext uri="{FF2B5EF4-FFF2-40B4-BE49-F238E27FC236}">
                <a16:creationId xmlns:a16="http://schemas.microsoft.com/office/drawing/2014/main" xmlns="" id="{CF4345BE-1C74-A54B-82F2-D2800E43474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103880" y="2680394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за стадією, яка визначає швидкість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64">
            <a:extLst>
              <a:ext uri="{FF2B5EF4-FFF2-40B4-BE49-F238E27FC236}">
                <a16:creationId xmlns:a16="http://schemas.microsoft.com/office/drawing/2014/main" xmlns="" id="{34C7955C-F4E4-4745-939F-406BABF6BA4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670742" y="4820574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за зміною ступеня окиснення атомів елементів органічної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65">
            <a:extLst>
              <a:ext uri="{FF2B5EF4-FFF2-40B4-BE49-F238E27FC236}">
                <a16:creationId xmlns:a16="http://schemas.microsoft.com/office/drawing/2014/main" xmlns="" id="{B3FAC67B-8398-6247-B221-2592912ACD3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70879" y="2680393"/>
            <a:ext cx="2850515" cy="9912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за способом розриву або утворення хімічного зв’язку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517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6">
            <a:extLst>
              <a:ext uri="{FF2B5EF4-FFF2-40B4-BE49-F238E27FC236}">
                <a16:creationId xmlns:a16="http://schemas.microsoft.com/office/drawing/2014/main" xmlns="" id="{91338A7F-2CEA-554E-8114-71F09A41FD5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801091" y="1657032"/>
            <a:ext cx="8643325" cy="57277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114300" indent="114300"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 реакції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детальний опис хімічної реакції за стадіями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77">
            <a:extLst>
              <a:ext uri="{FF2B5EF4-FFF2-40B4-BE49-F238E27FC236}">
                <a16:creationId xmlns:a16="http://schemas.microsoft.com/office/drawing/2014/main" xmlns="" id="{F2424155-8887-DE42-950B-06FF37B6F08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843337" y="4008844"/>
            <a:ext cx="4457065" cy="6851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Реакційна здатність речовин і напрямок проходження органічних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C76CF3D-2826-1A48-A235-3A55FD9FEF3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71837" y="5038179"/>
            <a:ext cx="2359660" cy="79946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143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проходження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FA3F199-0364-804C-A42F-1486209EF4B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58572" y="5038179"/>
            <a:ext cx="2561590" cy="79946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143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стійкість перехідного стану або проміжної частинки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Line 80">
            <a:extLst>
              <a:ext uri="{FF2B5EF4-FFF2-40B4-BE49-F238E27FC236}">
                <a16:creationId xmlns:a16="http://schemas.microsoft.com/office/drawing/2014/main" xmlns="" id="{BB99F1FB-47DE-FF4C-9EA1-993541F77515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301172" y="4694644"/>
            <a:ext cx="1270" cy="3435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" name="Line 82">
            <a:extLst>
              <a:ext uri="{FF2B5EF4-FFF2-40B4-BE49-F238E27FC236}">
                <a16:creationId xmlns:a16="http://schemas.microsoft.com/office/drawing/2014/main" xmlns="" id="{557B8442-E57C-2547-9DA6-13EFBEAF56F1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15037" y="2228532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2" name="Line 83">
            <a:extLst>
              <a:ext uri="{FF2B5EF4-FFF2-40B4-BE49-F238E27FC236}">
                <a16:creationId xmlns:a16="http://schemas.microsoft.com/office/drawing/2014/main" xmlns="" id="{EDDA1CE6-91D6-4449-A2DC-45E676DBE42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730172" y="4694644"/>
            <a:ext cx="635" cy="34417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161BE85-886B-E34B-834B-1EECA421052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71837" y="2457767"/>
            <a:ext cx="5644515" cy="12069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6695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Вивчити механізм реакції це означає встановити, якими шляхами з вихідних речовин утворюється кінцевий продукт. Необхідно виявити, що з чим реагує, в яких пропорціях, в якій послідовності, які елементарні акти, проміжні частинки чи перехідні стани. Чим більш досконально вивчена реакція, тим більше можливостей її контролювати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Line 85">
            <a:extLst>
              <a:ext uri="{FF2B5EF4-FFF2-40B4-BE49-F238E27FC236}">
                <a16:creationId xmlns:a16="http://schemas.microsoft.com/office/drawing/2014/main" xmlns="" id="{EE8DD2F6-301C-2741-8152-B3C553A64594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15037" y="3666579"/>
            <a:ext cx="0" cy="3422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5" name="AutoShape 86">
            <a:extLst>
              <a:ext uri="{FF2B5EF4-FFF2-40B4-BE49-F238E27FC236}">
                <a16:creationId xmlns:a16="http://schemas.microsoft.com/office/drawing/2014/main" xmlns="" id="{F28C342D-6F6C-EE4D-9AB9-946609727FE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801091" y="6066879"/>
            <a:ext cx="8645230" cy="3435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Механізми деяких хімічних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Line 87">
            <a:extLst>
              <a:ext uri="{FF2B5EF4-FFF2-40B4-BE49-F238E27FC236}">
                <a16:creationId xmlns:a16="http://schemas.microsoft.com/office/drawing/2014/main" xmlns="" id="{EB75CF89-4E56-5B43-9401-7C7FBFBB97C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758372" y="5837644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" name="Line 88">
            <a:extLst>
              <a:ext uri="{FF2B5EF4-FFF2-40B4-BE49-F238E27FC236}">
                <a16:creationId xmlns:a16="http://schemas.microsoft.com/office/drawing/2014/main" xmlns="" id="{0DAD9543-906A-5B47-B209-C5A7B90073E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386637" y="5837644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F0C04E4D-B0C0-8347-97C3-45EBC585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953" y="248930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 проходження органічних реакцій</a:t>
            </a:r>
            <a:endParaRPr lang="x-none" sz="3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663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3EC7F66B-0DBD-144D-B0D3-7DA592657C2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260776" y="2427923"/>
            <a:ext cx="9905984" cy="829945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Реакційна здатність органічних речовин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92">
            <a:extLst>
              <a:ext uri="{FF2B5EF4-FFF2-40B4-BE49-F238E27FC236}">
                <a16:creationId xmlns:a16="http://schemas.microsoft.com/office/drawing/2014/main" xmlns="" id="{455162C9-8034-2646-8425-FB234FEFE4B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978197" y="1322388"/>
            <a:ext cx="2209800" cy="69024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Термодинамічний метод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464D926-887B-0A40-BB6B-CCBAFD556F9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024947" y="286067"/>
            <a:ext cx="3866513" cy="69024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14935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ізобарно-ізотермічного потенціалу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14935" algn="ctr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– T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   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&lt; 0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Line 94">
            <a:extLst>
              <a:ext uri="{FF2B5EF4-FFF2-40B4-BE49-F238E27FC236}">
                <a16:creationId xmlns:a16="http://schemas.microsoft.com/office/drawing/2014/main" xmlns="" id="{A900C245-A3B9-7142-8AC4-CCF6B49A3B4B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6083097" y="2013268"/>
            <a:ext cx="0" cy="41465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" name="Line 95">
            <a:extLst>
              <a:ext uri="{FF2B5EF4-FFF2-40B4-BE49-F238E27FC236}">
                <a16:creationId xmlns:a16="http://schemas.microsoft.com/office/drawing/2014/main" xmlns="" id="{AD876B69-F6C0-F944-A85D-04FC1C33D4EF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6083097" y="976313"/>
            <a:ext cx="0" cy="276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Line 96">
            <a:extLst>
              <a:ext uri="{FF2B5EF4-FFF2-40B4-BE49-F238E27FC236}">
                <a16:creationId xmlns:a16="http://schemas.microsoft.com/office/drawing/2014/main" xmlns="" id="{9B223E0E-BE7A-6E46-8610-6758007EA06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96952" y="3258503"/>
            <a:ext cx="0" cy="4140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97">
            <a:extLst>
              <a:ext uri="{FF2B5EF4-FFF2-40B4-BE49-F238E27FC236}">
                <a16:creationId xmlns:a16="http://schemas.microsoft.com/office/drawing/2014/main" xmlns="" id="{D056F976-E172-A14A-9743-0E010EABE86D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991417" y="3672523"/>
            <a:ext cx="2209800" cy="68961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Кінетичний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Line 98">
            <a:extLst>
              <a:ext uri="{FF2B5EF4-FFF2-40B4-BE49-F238E27FC236}">
                <a16:creationId xmlns:a16="http://schemas.microsoft.com/office/drawing/2014/main" xmlns="" id="{345416E1-807E-324C-9019-855CE7A80DC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96952" y="4362133"/>
            <a:ext cx="0" cy="5524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AutoShape 99">
            <a:extLst>
              <a:ext uri="{FF2B5EF4-FFF2-40B4-BE49-F238E27FC236}">
                <a16:creationId xmlns:a16="http://schemas.microsoft.com/office/drawing/2014/main" xmlns="" id="{AF138C1A-7DA8-B141-ACAE-D148FB01B12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024947" y="4915218"/>
            <a:ext cx="3866515" cy="5524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швидкості хімічної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7733683-213A-D74B-B48A-8319E0A007D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260776" y="6019483"/>
            <a:ext cx="2774690" cy="5524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Будова молекули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7E5ECBE-37D6-E042-9156-88428DE8DAE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129212" y="6019483"/>
            <a:ext cx="1934210" cy="5524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Природа замісників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9A7C110-F2E5-824C-A6CE-DC7ABCDD777D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8029892" y="6019483"/>
            <a:ext cx="2774690" cy="5524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Line 103">
            <a:extLst>
              <a:ext uri="{FF2B5EF4-FFF2-40B4-BE49-F238E27FC236}">
                <a16:creationId xmlns:a16="http://schemas.microsoft.com/office/drawing/2014/main" xmlns="" id="{9CBF1644-E56A-6242-BC0F-C80665196ED1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024947" y="5743893"/>
            <a:ext cx="400494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7" name="Line 104">
            <a:extLst>
              <a:ext uri="{FF2B5EF4-FFF2-40B4-BE49-F238E27FC236}">
                <a16:creationId xmlns:a16="http://schemas.microsoft.com/office/drawing/2014/main" xmlns="" id="{8AA6FB35-A073-D442-B3DC-6364B0CDC27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96952" y="5467668"/>
            <a:ext cx="0" cy="55181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" name="Line 105">
            <a:extLst>
              <a:ext uri="{FF2B5EF4-FFF2-40B4-BE49-F238E27FC236}">
                <a16:creationId xmlns:a16="http://schemas.microsoft.com/office/drawing/2014/main" xmlns="" id="{32CF06DC-DBB6-2449-B0E8-0BBB49AB534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024947" y="5743893"/>
            <a:ext cx="0" cy="27495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" name="Line 106">
            <a:extLst>
              <a:ext uri="{FF2B5EF4-FFF2-40B4-BE49-F238E27FC236}">
                <a16:creationId xmlns:a16="http://schemas.microsoft.com/office/drawing/2014/main" xmlns="" id="{EE082459-C4C1-D044-AFD9-90BBCCE7952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8029892" y="5743893"/>
            <a:ext cx="0" cy="27495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314798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643</Words>
  <Application>Microsoft Macintosh PowerPoint</Application>
  <PresentationFormat>Произвольный</PresentationFormat>
  <Paragraphs>111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МЕТОДИ СИНТЕЗУ НЕОРГАНІЧНИХ ТА ОРГАНІЧНИХ СПОЛУК</vt:lpstr>
      <vt:lpstr>Методи та Завдання Курсу</vt:lpstr>
      <vt:lpstr>Синтез неорганічних та органічних сполук</vt:lpstr>
      <vt:lpstr>Синтез Неорганічних Сполук</vt:lpstr>
      <vt:lpstr>Слайд 5</vt:lpstr>
      <vt:lpstr>Слайд 6</vt:lpstr>
      <vt:lpstr>Класифікація органічних реакцій</vt:lpstr>
      <vt:lpstr>Механізм проходження органічних реакцій</vt:lpstr>
      <vt:lpstr>Слайд 9</vt:lpstr>
      <vt:lpstr>Фактори, що впливають на проходження реакцій</vt:lpstr>
      <vt:lpstr>Фактори, що впливають на проходження реакцій</vt:lpstr>
      <vt:lpstr>Слайд 12</vt:lpstr>
      <vt:lpstr>Розділення, виділення, очистка синтезованих речовин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Органічного Синтезу</dc:title>
  <dc:creator>Daniel Rechitsky</dc:creator>
  <cp:lastModifiedBy>Александр</cp:lastModifiedBy>
  <cp:revision>8</cp:revision>
  <dcterms:created xsi:type="dcterms:W3CDTF">2020-07-18T19:18:29Z</dcterms:created>
  <dcterms:modified xsi:type="dcterms:W3CDTF">2020-07-20T18:21:32Z</dcterms:modified>
</cp:coreProperties>
</file>